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8267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e0b2ce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dd3c20b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375fcc9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b8827159.fixed?pid=2ae8bdca5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1b8827159.fixed?pid=2ae8bdca5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离散型随机变量分布列的性质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23530664?pid=9e0b2ce2a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离散型随机变量分布列包含归一性、非负性和可加性三个核心特性，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常见题型有判断分布列是否正确、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求分布列中的未知参数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、求几个事件的概率和、求随机变量在特定范围内的概率等.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P_4_BD#2133f7020?colgroup=3,15,36&amp;pid=7dd3c20bb&amp;color=0,0,0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6244714"/>
                  </p:ext>
                </p:extLst>
              </p:nvPr>
            </p:nvGraphicFramePr>
            <p:xfrm>
              <a:off x="832105" y="1078992"/>
              <a:ext cx="10536017" cy="2400111"/>
            </p:xfrm>
            <a:graphic>
              <a:graphicData uri="http://schemas.openxmlformats.org/drawingml/2006/table">
                <a:tbl>
                  <a:tblPr/>
                  <a:tblGrid>
                    <a:gridCol w="840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5154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74378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8487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归一性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+⋯+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①求参数的值：利用分布列中各事件概率之和为1的性质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通过建立关于参数的方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程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从而求解出参数的值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marL="0" lvl="0" indent="0"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判断分布列：验证分布列中的概率之和是否为1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判断所求分布列是否正确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050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非负性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𝑖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,2,3,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⋯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根据各概率的非负性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通过建立不等式（组）求参数的取值范围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常用于排除不符合条件的参数值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632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可加性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)=∑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求随机变量在特定范围内的概率：找出事件包含的基本事件（即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的可能取值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并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将其对应的概率求和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P_4_BD#2133f7020?colgroup=3,15,36&amp;pid=7dd3c20bb&amp;color=0,0,0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6244714"/>
                  </p:ext>
                </p:extLst>
              </p:nvPr>
            </p:nvGraphicFramePr>
            <p:xfrm>
              <a:off x="832105" y="1078992"/>
              <a:ext cx="10536017" cy="2400111"/>
            </p:xfrm>
            <a:graphic>
              <a:graphicData uri="http://schemas.openxmlformats.org/drawingml/2006/table">
                <a:tbl>
                  <a:tblPr/>
                  <a:tblGrid>
                    <a:gridCol w="840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5154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74378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名称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内容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应用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88487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归一性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719" t="-36552" r="-229132" b="-1427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①求参数的值：利用分布列中各事件概率之和为1的性质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通过建立关于参数的方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程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从而求解出参数的值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marL="0" lvl="0" indent="0"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②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判断分布列：验证分布列中的概率之和是否为1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判断所求分布列是否正确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050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非负性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719" t="-200000" r="-229132" b="-10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根据各概率的非负性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通过建立不等式（组）求参数的取值范围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常用于排除不符合条件的参数值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632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可加性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719" t="-303061" r="-229132" b="-102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6278" t="-303061" r="-181" b="-1020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2133f7020?pid=7dd3c20bb&amp;color=0,0,0&amp;bbb=1&amp;hb=1"/>
              <p:cNvSpPr/>
              <p:nvPr/>
            </p:nvSpPr>
            <p:spPr>
              <a:xfrm>
                <a:off x="832104" y="36068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拓展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于两个相关随机变量分布列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是随机变量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也是随机变量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所以在已知离散型随机变量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应先弄清随机变量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取每一个值时相对应的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所取的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再求出随机变量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的取值有重复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则需要把它们相应的概率相加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P_4_BD#2133f7020?pid=7dd3c20b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06800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r="-1331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1c65126b7?vop=1&amp;pid=5375fcc9c&amp;color=0,0,0&amp;bt=1&amp;bbb=1"/>
              <p:cNvSpPr/>
              <p:nvPr/>
            </p:nvSpPr>
            <p:spPr>
              <a:xfrm>
                <a:off x="832104" y="1078992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若离散型随机变量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的分布列如表所示，则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1c65126b7?vop=1&amp;pid=5375fcc9c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4_BD.1_2#1c65126b7?colgroup=7,24,24&amp;vop=1&amp;pid=5375fcc9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165436"/>
                  </p:ext>
                </p:extLst>
              </p:nvPr>
            </p:nvGraphicFramePr>
            <p:xfrm>
              <a:off x="832105" y="1496695"/>
              <a:ext cx="10536016" cy="749999"/>
            </p:xfrm>
            <a:graphic>
              <a:graphicData uri="http://schemas.openxmlformats.org/drawingml/2006/table">
                <a:tbl>
                  <a:tblPr/>
                  <a:tblGrid>
                    <a:gridCol w="14894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232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5232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1−2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4_BD.1_2#1c65126b7?colgroup=7,24,24&amp;vop=1&amp;pid=5375fcc9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2165436"/>
                  </p:ext>
                </p:extLst>
              </p:nvPr>
            </p:nvGraphicFramePr>
            <p:xfrm>
              <a:off x="832105" y="1496695"/>
              <a:ext cx="10536016" cy="749999"/>
            </p:xfrm>
            <a:graphic>
              <a:graphicData uri="http://schemas.openxmlformats.org/drawingml/2006/table">
                <a:tbl>
                  <a:tblPr/>
                  <a:tblGrid>
                    <a:gridCol w="14894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5232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5232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0" t="-1923" r="-609426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0" t="-73611" r="-609426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974" t="-73611" r="-100135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154" t="-73611" r="-270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4_AN.2_1#1c65126b7.bracket?vop=1&amp;pid=5375fcc9c&amp;color=0,0,0&amp;vpa=1"/>
          <p:cNvSpPr/>
          <p:nvPr/>
        </p:nvSpPr>
        <p:spPr>
          <a:xfrm>
            <a:off x="5152866" y="1077087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1c65126b7.choices?vop=1&amp;pid=5375fcc9c&amp;color=0,0,0&amp;bbb=1"/>
              <p:cNvSpPr/>
              <p:nvPr/>
            </p:nvSpPr>
            <p:spPr>
              <a:xfrm>
                <a:off x="832104" y="2385695"/>
                <a:ext cx="10533888" cy="3611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2404872" algn="l"/>
                    <a:tab pos="5178044" algn="l"/>
                    <a:tab pos="79512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1±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BD.1_3#1c65126b7.choices?vop=1&amp;pid=5375fcc9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5695"/>
                <a:ext cx="10533888" cy="361188"/>
              </a:xfrm>
              <a:prstGeom prst="rect">
                <a:avLst/>
              </a:prstGeom>
              <a:blipFill>
                <a:blip r:embed="rId5"/>
                <a:stretch>
                  <a:fillRect l="-1042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EX.3_1#1c65126b7?vop=1&amp;pid=5375fcc9c&amp;color=0,0,0&amp;bbb=1&amp;hb=1"/>
              <p:cNvSpPr/>
              <p:nvPr/>
            </p:nvSpPr>
            <p:spPr>
              <a:xfrm>
                <a:off x="832104" y="2749804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利用攻略中的归一性求得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判断所求得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的值是否满足题意时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可考虑利用攻略中的非负性和归一性求出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进而最终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C_4_EX.3_1#1c65126b7?vop=1&amp;pid=5375fcc9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9804"/>
                <a:ext cx="10533888" cy="932498"/>
              </a:xfrm>
              <a:prstGeom prst="rect">
                <a:avLst/>
              </a:prstGeom>
              <a:blipFill>
                <a:blip r:embed="rId6"/>
                <a:stretch>
                  <a:fillRect l="-1042" r="-347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4_1#1c65126b7?vop=1&amp;pid=5375fcc9c&amp;color=0,0,0&amp;bbb=1"/>
              <p:cNvSpPr/>
              <p:nvPr/>
            </p:nvSpPr>
            <p:spPr>
              <a:xfrm>
                <a:off x="832104" y="3676904"/>
                <a:ext cx="10533888" cy="1897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由分布列的性质可得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5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0≤1−2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≤1,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0≤</m:t>
                            </m:r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𝑞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易忽视概率的非负性与归一性，造成多解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7" name="QC_4_AS.4_1#1c65126b7?vop=1&amp;pid=5375fcc9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76904"/>
                <a:ext cx="10533888" cy="1897888"/>
              </a:xfrm>
              <a:prstGeom prst="rect">
                <a:avLst/>
              </a:prstGeom>
              <a:blipFill>
                <a:blip r:embed="rId7"/>
                <a:stretch>
                  <a:fillRect l="-1042" b="-32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e407fe6e9?vop=1&amp;pid=5375fcc9c&amp;color=0,0,0&amp;bt=1&amp;bbb=1&amp;hb=1"/>
              <p:cNvSpPr/>
              <p:nvPr/>
            </p:nvSpPr>
            <p:spPr>
              <a:xfrm>
                <a:off x="832104" y="1080000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的分布列中部分数据丢失，丢失数据以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代替，分布列如表所示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5_1#e407fe6e9?vop=1&amp;pid=5375fcc9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60400"/>
              </a:xfrm>
              <a:prstGeom prst="rect">
                <a:avLst/>
              </a:prstGeom>
              <a:blipFill>
                <a:blip r:embed="rId3"/>
                <a:stretch>
                  <a:fillRect l="-1042" b="-9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4_BD.5_2#e407fe6e9?colgroup=2,9,9,5,9,5,9&amp;vop=1&amp;pid=5375fcc9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16091847"/>
                  </p:ext>
                </p:extLst>
              </p:nvPr>
            </p:nvGraphicFramePr>
            <p:xfrm>
              <a:off x="832104" y="1869685"/>
              <a:ext cx="10524744" cy="1331913"/>
            </p:xfrm>
            <a:graphic>
              <a:graphicData uri="http://schemas.openxmlformats.org/drawingml/2006/table">
                <a:tbl>
                  <a:tblPr/>
                  <a:tblGrid>
                    <a:gridCol w="649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144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0.21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4_BD.5_2#e407fe6e9?colgroup=2,9,9,5,9,5,9&amp;vop=1&amp;pid=5375fcc9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16091847"/>
                  </p:ext>
                </p:extLst>
              </p:nvPr>
            </p:nvGraphicFramePr>
            <p:xfrm>
              <a:off x="832104" y="1869685"/>
              <a:ext cx="10524744" cy="1331913"/>
            </p:xfrm>
            <a:graphic>
              <a:graphicData uri="http://schemas.openxmlformats.org/drawingml/2006/table">
                <a:tbl>
                  <a:tblPr/>
                  <a:tblGrid>
                    <a:gridCol w="649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174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35" t="-1923" r="-1515888" b="-3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01447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35" t="-31548" r="-1515888" b="-5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0.21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5</a:t>
                          </a:r>
                          <a:endParaRPr lang="en-US" altLang="zh-CN" sz="14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_</a:t>
                          </a:r>
                          <a:r>
                            <a:rPr lang="en-US" altLang="zh-CN" sz="900" b="0" i="0" kern="0" spc="0">
                              <a:solidFill>
                                <a:srgbClr val="FFFFFF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微软雅黑" pitchFamily="34" charset="-120"/>
                            </a:rPr>
                            <a:t>____</a:t>
                          </a: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0.10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QC_4_BD.5_3#e407fe6e9.table_image?tii=1&amp;vop=1&amp;pid=5375fcc9c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44" y="2546056"/>
            <a:ext cx="164592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5_4#e407fe6e9.table_image?tii=2&amp;vop=1&amp;pid=5375fcc9c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23960" y="2698233"/>
            <a:ext cx="128016" cy="2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AN.6_1#e407fe6e9.bracket?vop=1&amp;pid=5375fcc9c&amp;color=0,0,0&amp;vpa=2"/>
          <p:cNvSpPr/>
          <p:nvPr/>
        </p:nvSpPr>
        <p:spPr>
          <a:xfrm>
            <a:off x="2245836" y="1514847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3" name="QC_4_BD.5_5#e407fe6e9.choices?vop=1&amp;pid=5375fcc9c&amp;color=0,0,0&amp;bbb=1"/>
          <p:cNvSpPr/>
          <p:nvPr/>
        </p:nvSpPr>
        <p:spPr>
          <a:xfrm>
            <a:off x="832104" y="333018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0.35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0.55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0.65</a:t>
            </a:r>
            <a:endParaRPr lang="en-US" altLang="zh-CN" sz="1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4_EX.7_1#e407fe6e9?vop=1&amp;pid=5375fcc9c&amp;color=0,0,0&amp;bbb=1&amp;hb=1"/>
              <p:cNvSpPr/>
              <p:nvPr/>
            </p:nvSpPr>
            <p:spPr>
              <a:xfrm>
                <a:off x="832104" y="368197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本题分布列中含有参数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因此可先用攻略中的归一性求出参数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由于涉及随机变量在特定范围的概率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因此考虑利用攻略中的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可加性求解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8" name="QC_4_EX.7_1#e407fe6e9?vop=1&amp;pid=5375fcc9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81975"/>
                <a:ext cx="10533888" cy="932498"/>
              </a:xfrm>
              <a:prstGeom prst="rect">
                <a:avLst/>
              </a:prstGeom>
              <a:blipFill>
                <a:blip r:embed="rId7"/>
                <a:stretch>
                  <a:fillRect l="-1042" r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4_AS.8_1#e407fe6e9?vop=1&amp;pid=5375fcc9c&amp;color=0,0,0&amp;bbb=1&amp;hb=1"/>
              <p:cNvSpPr/>
              <p:nvPr/>
            </p:nvSpPr>
            <p:spPr>
              <a:xfrm>
                <a:off x="832104" y="4609075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由题意得所有取值的概率和为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所以末位相加和为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1+0+5+0+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+0=10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小数点后一位相加和为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9，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2+2+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+1+1+1=9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=3)=0.20+0.25=0.45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9" name="QC_4_AS.8_1#e407fe6e9?vop=1&amp;pid=5375fcc9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09075"/>
                <a:ext cx="10533888" cy="660400"/>
              </a:xfrm>
              <a:prstGeom prst="rect">
                <a:avLst/>
              </a:prstGeom>
              <a:blipFill>
                <a:blip r:embed="rId8"/>
                <a:stretch>
                  <a:fillRect l="-1042" r="-2431" b="-9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397</Words>
  <Application>Microsoft Office PowerPoint</Application>
  <PresentationFormat>宽屏</PresentationFormat>
  <Paragraphs>74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2025-10-20T02:40:54Z</dcterms:created>
  <dcterms:modified xsi:type="dcterms:W3CDTF">2025-10-20T02:52:16Z</dcterms:modified>
  <cp:category/>
  <cp:contentStatus/>
</cp:coreProperties>
</file>